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1115" r:id="rId2"/>
    <p:sldId id="1859" r:id="rId3"/>
    <p:sldId id="1871" r:id="rId4"/>
    <p:sldId id="1872" r:id="rId5"/>
    <p:sldId id="1873" r:id="rId6"/>
    <p:sldId id="1116" r:id="rId7"/>
    <p:sldId id="1878" r:id="rId8"/>
    <p:sldId id="1870" r:id="rId9"/>
    <p:sldId id="1139" r:id="rId10"/>
    <p:sldId id="1879" r:id="rId11"/>
    <p:sldId id="1874" r:id="rId12"/>
    <p:sldId id="1875" r:id="rId13"/>
    <p:sldId id="1876" r:id="rId14"/>
    <p:sldId id="1880" r:id="rId15"/>
    <p:sldId id="1860" r:id="rId16"/>
    <p:sldId id="1861" r:id="rId17"/>
    <p:sldId id="1881" r:id="rId18"/>
    <p:sldId id="1882" r:id="rId19"/>
    <p:sldId id="1864" r:id="rId20"/>
    <p:sldId id="1865" r:id="rId21"/>
    <p:sldId id="1866" r:id="rId22"/>
    <p:sldId id="1867" r:id="rId23"/>
    <p:sldId id="1877" r:id="rId24"/>
    <p:sldId id="1869" r:id="rId25"/>
    <p:sldId id="1208" r:id="rId26"/>
    <p:sldId id="1232" r:id="rId27"/>
    <p:sldId id="1862" r:id="rId28"/>
    <p:sldId id="1863" r:id="rId29"/>
    <p:sldId id="271" r:id="rId30"/>
    <p:sldId id="276" r:id="rId31"/>
    <p:sldId id="278" r:id="rId32"/>
    <p:sldId id="1868" r:id="rId33"/>
    <p:sldId id="1212" r:id="rId34"/>
    <p:sldId id="1234" r:id="rId35"/>
    <p:sldId id="1235" r:id="rId36"/>
    <p:sldId id="1236" r:id="rId37"/>
    <p:sldId id="1213" r:id="rId38"/>
    <p:sldId id="941" r:id="rId39"/>
    <p:sldId id="942" r:id="rId40"/>
    <p:sldId id="943" r:id="rId41"/>
    <p:sldId id="1857" r:id="rId42"/>
    <p:sldId id="1858" r:id="rId43"/>
    <p:sldId id="1216" r:id="rId44"/>
    <p:sldId id="1215" r:id="rId45"/>
    <p:sldId id="1230" r:id="rId46"/>
    <p:sldId id="1217" r:id="rId47"/>
    <p:sldId id="1000" r:id="rId48"/>
    <p:sldId id="1233" r:id="rId49"/>
    <p:sldId id="1229" r:id="rId50"/>
    <p:sldId id="1633" r:id="rId51"/>
    <p:sldId id="1219" r:id="rId52"/>
    <p:sldId id="992" r:id="rId53"/>
    <p:sldId id="279" r:id="rId54"/>
    <p:sldId id="947" r:id="rId55"/>
    <p:sldId id="955" r:id="rId56"/>
    <p:sldId id="989" r:id="rId57"/>
    <p:sldId id="990" r:id="rId58"/>
    <p:sldId id="988" r:id="rId59"/>
    <p:sldId id="926" r:id="rId60"/>
    <p:sldId id="995" r:id="rId61"/>
    <p:sldId id="927" r:id="rId62"/>
    <p:sldId id="998" r:id="rId63"/>
    <p:sldId id="997" r:id="rId64"/>
    <p:sldId id="928" r:id="rId65"/>
    <p:sldId id="948" r:id="rId66"/>
    <p:sldId id="956" r:id="rId67"/>
    <p:sldId id="993" r:id="rId68"/>
    <p:sldId id="957" r:id="rId69"/>
    <p:sldId id="999" r:id="rId70"/>
    <p:sldId id="929" r:id="rId71"/>
    <p:sldId id="962" r:id="rId72"/>
    <p:sldId id="163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76"/>
    <p:restoredTop sz="96327"/>
  </p:normalViewPr>
  <p:slideViewPr>
    <p:cSldViewPr snapToGrid="0">
      <p:cViewPr varScale="1">
        <p:scale>
          <a:sx n="86" d="100"/>
          <a:sy n="86" d="100"/>
        </p:scale>
        <p:origin x="974"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2/28/2024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2/28/2024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2/28/2024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2/28/2024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2/28/2024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2/28/2024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2/28/2024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2/28/2024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2/28/2024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2/28/2024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2/28/2024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2/28/2024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2/28/2024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web.archive.org/web/20220921124220id_/https:/dl.acm.org/doi/pdf/10.5555/3374430.337446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huggingface.c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0.png"/><Relationship Id="rId7" Type="http://schemas.openxmlformats.org/officeDocument/2006/relationships/image" Target="../media/image43.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7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2FF2-15DF-EBCB-FA3B-5792B3348FB5}"/>
              </a:ext>
            </a:extLst>
          </p:cNvPr>
          <p:cNvSpPr>
            <a:spLocks noGrp="1"/>
          </p:cNvSpPr>
          <p:nvPr>
            <p:ph type="ctrTitle"/>
          </p:nvPr>
        </p:nvSpPr>
        <p:spPr/>
        <p:txBody>
          <a:bodyPr>
            <a:normAutofit fontScale="90000"/>
          </a:bodyPr>
          <a:lstStyle/>
          <a:p>
            <a:r>
              <a:rPr lang="en-US" dirty="0"/>
              <a:t>Example:</a:t>
            </a:r>
            <a:br>
              <a:rPr lang="en-US" dirty="0"/>
            </a:br>
            <a:r>
              <a:rPr lang="en-US" dirty="0"/>
              <a:t>Recommendations and Compare/Contrast</a:t>
            </a:r>
          </a:p>
        </p:txBody>
      </p:sp>
      <p:sp>
        <p:nvSpPr>
          <p:cNvPr id="3" name="Subtitle 2">
            <a:extLst>
              <a:ext uri="{FF2B5EF4-FFF2-40B4-BE49-F238E27FC236}">
                <a16:creationId xmlns:a16="http://schemas.microsoft.com/office/drawing/2014/main" id="{A7443BF1-E14F-6F51-40F9-00700CC7BFE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B68EAE5-38C8-1DE1-DAF6-460643283D1C}"/>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20046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Recommendation Use Cases</a:t>
            </a:r>
          </a:p>
        </p:txBody>
      </p:sp>
      <p:sp>
        <p:nvSpPr>
          <p:cNvPr id="3" name="Content Placeholder 2">
            <a:extLst>
              <a:ext uri="{FF2B5EF4-FFF2-40B4-BE49-F238E27FC236}">
                <a16:creationId xmlns:a16="http://schemas.microsoft.com/office/drawing/2014/main" id="{DACED375-3D77-11FB-8231-3E23A179BED7}"/>
              </a:ext>
            </a:extLst>
          </p:cNvPr>
          <p:cNvSpPr>
            <a:spLocks noGrp="1"/>
          </p:cNvSpPr>
          <p:nvPr>
            <p:ph idx="1"/>
          </p:nvPr>
        </p:nvSpPr>
        <p:spPr/>
        <p:txBody>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r>
              <a:rPr lang="en-US" dirty="0">
                <a:hlinkClick r:id="rId2"/>
              </a:rPr>
              <a:t>Streeter &amp; </a:t>
            </a:r>
            <a:r>
              <a:rPr lang="en-US" dirty="0" err="1">
                <a:hlinkClick r:id="rId2"/>
              </a:rPr>
              <a:t>Lochbaum</a:t>
            </a:r>
            <a:r>
              <a:rPr lang="en-US" dirty="0">
                <a:hlinkClick r:id="rId2"/>
              </a:rPr>
              <a:t>, 1998</a:t>
            </a:r>
            <a:r>
              <a:rPr lang="en-US" dirty="0"/>
              <a:t>)</a:t>
            </a:r>
          </a:p>
        </p:txBody>
      </p:sp>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99545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lstStyle/>
          <a:p>
            <a:r>
              <a:rPr lang="en-US" dirty="0"/>
              <a:t>Semantic Scholar API</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hlinkClick r:id="rId2"/>
              </a:rPr>
              <a:t>https://api.semanticscholar.org/recommendations/v1/papers/forpaper/21321bad706a9f9dbb502588b0bb393cf15fa052?from=all-cs&amp;fields=title,externalIds,citationCount</a:t>
            </a:r>
            <a:r>
              <a:rPr lang="en-US" dirty="0"/>
              <a:t> </a:t>
            </a:r>
          </a:p>
          <a:p>
            <a:pPr lvl="1"/>
            <a:r>
              <a:rPr lang="en-US" dirty="0"/>
              <a:t>Semantic Scholar: A collection of 200M papers</a:t>
            </a:r>
          </a:p>
          <a:p>
            <a:pPr lvl="1"/>
            <a:r>
              <a:rPr lang="en-US" dirty="0"/>
              <a:t>query: 21321bad706a9f9dbb502588b0bb393cf15fa052</a:t>
            </a:r>
          </a:p>
          <a:p>
            <a:pPr lvl="2"/>
            <a:r>
              <a:rPr lang="en-US" dirty="0"/>
              <a:t>A paper id on Semantic Scholar</a:t>
            </a:r>
          </a:p>
          <a:p>
            <a:pPr lvl="1"/>
            <a:r>
              <a:rPr lang="en-US" dirty="0"/>
              <a:t>200M papers </a:t>
            </a:r>
            <a:r>
              <a:rPr lang="en-US" dirty="0">
                <a:sym typeface="Wingdings" pitchFamily="2" charset="2"/>
              </a:rPr>
              <a:t> Specter embeddings</a:t>
            </a:r>
          </a:p>
          <a:p>
            <a:pPr lvl="2"/>
            <a:r>
              <a:rPr lang="en-US" dirty="0">
                <a:sym typeface="Wingdings" pitchFamily="2" charset="2"/>
              </a:rPr>
              <a:t>BERT-like vectors with 768 hidden dimensions</a:t>
            </a:r>
          </a:p>
          <a:p>
            <a:pPr lvl="2"/>
            <a:r>
              <a:rPr lang="en-US" dirty="0">
                <a:sym typeface="Wingdings" pitchFamily="2" charset="2"/>
              </a:rPr>
              <a:t>Mostly encodes titles and abstracts (with some fine-tuning on citation graph)</a:t>
            </a:r>
            <a:endParaRPr lang="en-US" dirty="0"/>
          </a:p>
          <a:p>
            <a:pPr lvl="1"/>
            <a:r>
              <a:rPr lang="en-US" dirty="0"/>
              <a:t>from=all-cs: limits search to computer science </a:t>
            </a:r>
          </a:p>
          <a:p>
            <a:pPr lvl="2"/>
            <a:r>
              <a:rPr lang="en-US" dirty="0"/>
              <a:t>about 10% of their collection of 200M papers</a:t>
            </a:r>
          </a:p>
          <a:p>
            <a:pPr lvl="2"/>
            <a:r>
              <a:rPr lang="en-US" dirty="0"/>
              <a:t>uses FAISS to find approximate nearest neighbors for query</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20379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12B-D407-709B-A401-E03E713898E3}"/>
              </a:ext>
            </a:extLst>
          </p:cNvPr>
          <p:cNvSpPr>
            <a:spLocks noGrp="1"/>
          </p:cNvSpPr>
          <p:nvPr>
            <p:ph type="title"/>
          </p:nvPr>
        </p:nvSpPr>
        <p:spPr/>
        <p:txBody>
          <a:bodyPr/>
          <a:lstStyle/>
          <a:p>
            <a:r>
              <a:rPr lang="en-US" dirty="0"/>
              <a:t>Need to explain these topics before getting into this example</a:t>
            </a:r>
          </a:p>
        </p:txBody>
      </p:sp>
      <p:sp>
        <p:nvSpPr>
          <p:cNvPr id="3" name="Content Placeholder 2">
            <a:extLst>
              <a:ext uri="{FF2B5EF4-FFF2-40B4-BE49-F238E27FC236}">
                <a16:creationId xmlns:a16="http://schemas.microsoft.com/office/drawing/2014/main" id="{C0CCE3AF-1E4F-64C8-BD44-85A22D0AB0BB}"/>
              </a:ext>
            </a:extLst>
          </p:cNvPr>
          <p:cNvSpPr>
            <a:spLocks noGrp="1"/>
          </p:cNvSpPr>
          <p:nvPr>
            <p:ph idx="1"/>
          </p:nvPr>
        </p:nvSpPr>
        <p:spPr/>
        <p:txBody>
          <a:bodyPr/>
          <a:lstStyle/>
          <a:p>
            <a:r>
              <a:rPr lang="en-US" dirty="0"/>
              <a:t>BERT</a:t>
            </a:r>
          </a:p>
          <a:p>
            <a:r>
              <a:rPr lang="en-US" dirty="0"/>
              <a:t>Specter</a:t>
            </a:r>
          </a:p>
          <a:p>
            <a:r>
              <a:rPr lang="en-US" dirty="0"/>
              <a:t>Approximate Nearest Neighbors</a:t>
            </a:r>
          </a:p>
          <a:p>
            <a:r>
              <a:rPr lang="en-US" dirty="0"/>
              <a:t>FAISS</a:t>
            </a:r>
          </a:p>
          <a:p>
            <a:endParaRPr lang="en-US" dirty="0"/>
          </a:p>
        </p:txBody>
      </p:sp>
      <p:sp>
        <p:nvSpPr>
          <p:cNvPr id="4" name="Footer Placeholder 3">
            <a:extLst>
              <a:ext uri="{FF2B5EF4-FFF2-40B4-BE49-F238E27FC236}">
                <a16:creationId xmlns:a16="http://schemas.microsoft.com/office/drawing/2014/main" id="{1F12528B-D40B-A161-590B-2DD2FF55710B}"/>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45324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Tree>
    <p:extLst>
      <p:ext uri="{BB962C8B-B14F-4D97-AF65-F5344CB8AC3E}">
        <p14:creationId xmlns:p14="http://schemas.microsoft.com/office/powerpoint/2010/main" val="410467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6275294" cy="1325563"/>
          </a:xfrm>
        </p:spPr>
        <p:txBody>
          <a:bodyPr/>
          <a:lstStyle/>
          <a:p>
            <a:r>
              <a:rPr lang="en-US" dirty="0">
                <a:hlinkClick r:id="rId2"/>
              </a:rPr>
              <a:t>Recommendations for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970994" y="-87406"/>
            <a:ext cx="2438400" cy="2438400"/>
          </a:xfrm>
          <a:prstGeom prst="rect">
            <a:avLst/>
          </a:prstGeom>
        </p:spPr>
      </p:pic>
    </p:spTree>
    <p:extLst>
      <p:ext uri="{BB962C8B-B14F-4D97-AF65-F5344CB8AC3E}">
        <p14:creationId xmlns:p14="http://schemas.microsoft.com/office/powerpoint/2010/main" val="380671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buFont typeface="Wingdings" pitchFamily="2" charset="2"/>
              <a:buChar char="Ø"/>
            </a:pPr>
            <a:r>
              <a:rPr lang="en-US" b="1"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p:txBody>
          <a:bodyPr/>
          <a:lstStyle/>
          <a:p>
            <a:r>
              <a:rPr lang="en-US" dirty="0">
                <a:hlinkClick r:id="rId2"/>
              </a:rPr>
              <a:t>Compare and Contrast</a:t>
            </a:r>
            <a:endParaRPr lang="en-US" dirty="0"/>
          </a:p>
        </p:txBody>
      </p:sp>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3"/>
          <a:stretch>
            <a:fillRect/>
          </a:stretch>
        </p:blipFill>
        <p:spPr>
          <a:xfrm>
            <a:off x="961051" y="1825625"/>
            <a:ext cx="4935897" cy="4351338"/>
          </a:xfrm>
        </p:spPr>
      </p:pic>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lstStyle/>
          <a:p>
            <a:r>
              <a:rPr lang="en-US" dirty="0"/>
              <a:t>Input: query + candidate</a:t>
            </a:r>
          </a:p>
          <a:p>
            <a:r>
              <a:rPr lang="en-US" dirty="0"/>
              <a:t>Use prompts (chatbots)</a:t>
            </a:r>
          </a:p>
          <a:p>
            <a:pPr lvl="1"/>
            <a:r>
              <a:rPr lang="en-US" dirty="0"/>
              <a:t>Summary of candidate</a:t>
            </a:r>
          </a:p>
          <a:p>
            <a:pPr lvl="1"/>
            <a:r>
              <a:rPr lang="en-US" dirty="0"/>
              <a:t>Similarities of query &amp; candidate</a:t>
            </a:r>
          </a:p>
          <a:p>
            <a:pPr lvl="1"/>
            <a:r>
              <a:rPr lang="en-US" dirty="0"/>
              <a:t>Differences of query &amp; candidate</a:t>
            </a:r>
          </a:p>
        </p:txBody>
      </p:sp>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4"/>
          <a:stretch>
            <a:fillRect/>
          </a:stretch>
        </p:blipFill>
        <p:spPr>
          <a:xfrm>
            <a:off x="10208870" y="-115746"/>
            <a:ext cx="2088265" cy="2088265"/>
          </a:xfrm>
          <a:prstGeom prst="rect">
            <a:avLst/>
          </a:prstGeom>
        </p:spPr>
      </p:pic>
    </p:spTree>
    <p:extLst>
      <p:ext uri="{BB962C8B-B14F-4D97-AF65-F5344CB8AC3E}">
        <p14:creationId xmlns:p14="http://schemas.microsoft.com/office/powerpoint/2010/main" val="177135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lstStyle/>
          <a:p>
            <a:r>
              <a:rPr lang="en-US" dirty="0"/>
              <a:t>Output from Chatbot</a:t>
            </a:r>
          </a:p>
        </p:txBody>
      </p:sp>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a:t>
            </a:r>
          </a:p>
        </p:txBody>
      </p:sp>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"Defense Against Model Extraction Attacks on Recommender Systems" focus on security aspects of recommender systems. The first paper explores injection attacks where the attacker manipulates the recommendation model by injecting malicious data, while the second paper deals with defending against model extraction attacks aimed at extracting sensitive information from the recommender system. Both papers highlight the importance of addressing security vulnerabilities in recommender systems to protect user data and maintain the integrity of the recommendation models.</a:t>
            </a:r>
            <a:endParaRPr lang="en-US" dirty="0"/>
          </a:p>
        </p:txBody>
      </p:sp>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a:t>
            </a:r>
          </a:p>
        </p:txBody>
      </p:sp>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where the attacker has knowledge about the dataset used to train the target recommendation model. On the other hand, "Defense Against Model Extraction Attacks on Recommender Systems" focuses on strategies to defend against model extraction attacks, where attackers try to extract the architecture or parameters of a recommender system. The former paper deals with adversarial attacks, 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40546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9325"/>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88441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38</a:t>
            </a:fld>
            <a:endParaRPr lang="en-US"/>
          </a:p>
        </p:txBody>
      </p:sp>
    </p:spTree>
    <p:extLst>
      <p:ext uri="{BB962C8B-B14F-4D97-AF65-F5344CB8AC3E}">
        <p14:creationId xmlns:p14="http://schemas.microsoft.com/office/powerpoint/2010/main" val="344706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39</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40</a:t>
            </a:fld>
            <a:endParaRPr lang="en-US"/>
          </a:p>
        </p:txBody>
      </p:sp>
    </p:spTree>
    <p:extLst>
      <p:ext uri="{BB962C8B-B14F-4D97-AF65-F5344CB8AC3E}">
        <p14:creationId xmlns:p14="http://schemas.microsoft.com/office/powerpoint/2010/main" val="424720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14367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45</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48</a:t>
            </a:fld>
            <a:endParaRPr lang="en-US"/>
          </a:p>
        </p:txBody>
      </p:sp>
    </p:spTree>
    <p:extLst>
      <p:ext uri="{BB962C8B-B14F-4D97-AF65-F5344CB8AC3E}">
        <p14:creationId xmlns:p14="http://schemas.microsoft.com/office/powerpoint/2010/main" val="212463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49</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51</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buFont typeface="Wingdings" pitchFamily="2" charset="2"/>
              <a:buChar char="Ø"/>
            </a:pPr>
            <a:r>
              <a:rPr lang="en-US" b="1" dirty="0"/>
              <a:t>prompt engineering</a:t>
            </a:r>
          </a:p>
          <a:p>
            <a:pPr lvl="1"/>
            <a:r>
              <a:rPr lang="en-US" dirty="0"/>
              <a:t>inference (predict)</a:t>
            </a:r>
          </a:p>
          <a:p>
            <a:pPr lvl="1"/>
            <a:r>
              <a:rPr lang="en-US" dirty="0"/>
              <a:t>fine-tuning (fit)</a:t>
            </a:r>
          </a:p>
          <a:p>
            <a:r>
              <a:rPr lang="en-US" dirty="0"/>
              <a:t>IR</a:t>
            </a:r>
          </a:p>
          <a:p>
            <a:pPr lvl="1">
              <a:buFont typeface="Wingdings" pitchFamily="2" charset="2"/>
              <a:buChar char="ü"/>
            </a:pPr>
            <a:r>
              <a:rPr lang="en-US" dirty="0">
                <a:solidFill>
                  <a:schemeClr val="bg2">
                    <a:lumMod val="75000"/>
                  </a:schemeClr>
                </a:solidFill>
              </a:rPr>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51928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72</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9</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14603</TotalTime>
  <Words>4052</Words>
  <Application>Microsoft Office PowerPoint</Application>
  <PresentationFormat>Widescreen</PresentationFormat>
  <Paragraphs>744</Paragraphs>
  <Slides>72</Slides>
  <Notes>5</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Outline</vt:lpstr>
      <vt:lpstr>Easy - IR</vt:lpstr>
      <vt:lpstr>Ranking models</vt:lpstr>
      <vt:lpstr>IR - Relevance evaluation</vt:lpstr>
      <vt:lpstr>Easy: If you are a researcher or practitioner</vt:lpstr>
      <vt:lpstr>Easy: Outline</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Example: Recommendations and Compare/Contrast</vt:lpstr>
      <vt:lpstr>Recommendation Use Cases</vt:lpstr>
      <vt:lpstr>Semantic Scholar API</vt:lpstr>
      <vt:lpstr>Need to explain these topics before getting into this example</vt:lpstr>
      <vt:lpstr>WSDM-2024 Papers on arXiv</vt:lpstr>
      <vt:lpstr>Recommendations for a Paper in WSDM-2024</vt:lpstr>
      <vt:lpstr>Compare and Contrast</vt:lpstr>
      <vt:lpstr>Output from Chatbot</vt:lpstr>
      <vt:lpstr>Chatbots are Super-Easy www.vecml.com </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Alonso, Omar</cp:lastModifiedBy>
  <cp:revision>58</cp:revision>
  <dcterms:created xsi:type="dcterms:W3CDTF">2023-08-31T19:51:53Z</dcterms:created>
  <dcterms:modified xsi:type="dcterms:W3CDTF">2024-02-28T15:43:40Z</dcterms:modified>
</cp:coreProperties>
</file>